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6" r:id="rId3"/>
    <p:sldId id="544" r:id="rId4"/>
    <p:sldId id="525" r:id="rId5"/>
    <p:sldId id="526" r:id="rId6"/>
    <p:sldId id="530" r:id="rId7"/>
    <p:sldId id="531" r:id="rId8"/>
    <p:sldId id="532" r:id="rId9"/>
    <p:sldId id="533" r:id="rId10"/>
    <p:sldId id="534" r:id="rId11"/>
    <p:sldId id="519" r:id="rId12"/>
    <p:sldId id="520" r:id="rId13"/>
    <p:sldId id="521" r:id="rId14"/>
    <p:sldId id="522" r:id="rId15"/>
    <p:sldId id="523" r:id="rId16"/>
    <p:sldId id="524" r:id="rId17"/>
    <p:sldId id="535" r:id="rId18"/>
    <p:sldId id="539" r:id="rId19"/>
    <p:sldId id="540" r:id="rId20"/>
    <p:sldId id="541" r:id="rId21"/>
    <p:sldId id="543" r:id="rId22"/>
    <p:sldId id="53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BFCDFF"/>
    <a:srgbClr val="CCFF7F"/>
    <a:srgbClr val="F0CCA6"/>
    <a:srgbClr val="FFB37F"/>
    <a:srgbClr val="661700"/>
    <a:srgbClr val="A50021"/>
    <a:srgbClr val="FF0015"/>
    <a:srgbClr val="FF66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1" autoAdjust="0"/>
    <p:restoredTop sz="79775" autoAdjust="0"/>
  </p:normalViewPr>
  <p:slideViewPr>
    <p:cSldViewPr>
      <p:cViewPr varScale="1">
        <p:scale>
          <a:sx n="42" d="100"/>
          <a:sy n="42" d="100"/>
        </p:scale>
        <p:origin x="-85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33D29F6-D27C-4E97-B9C0-35F41B377B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939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4E3BC45-EE4F-41CC-BE50-BC5D49239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09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E276C-B2D6-41FF-910A-9B64F5C13EE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nd</a:t>
            </a:r>
            <a:r>
              <a:rPr lang="fr-FR" dirty="0" smtClean="0"/>
              <a:t> table shows</a:t>
            </a:r>
            <a:r>
              <a:rPr lang="fr-FR" baseline="0" dirty="0" smtClean="0"/>
              <a:t> input </a:t>
            </a:r>
            <a:r>
              <a:rPr lang="fr-FR" baseline="0" dirty="0" err="1" smtClean="0"/>
              <a:t>vectors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independence</a:t>
            </a:r>
            <a:r>
              <a:rPr lang="fr-FR" baseline="0" dirty="0" smtClean="0"/>
              <a:t> of variable. Ex:</a:t>
            </a:r>
          </a:p>
          <a:p>
            <a:r>
              <a:rPr lang="fr-FR" baseline="0" dirty="0" smtClean="0"/>
              <a:t>A: FFTF and TFTF =&gt;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A varies.</a:t>
            </a:r>
          </a:p>
          <a:p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example</a:t>
            </a:r>
            <a:r>
              <a:rPr lang="fr-FR" baseline="0" dirty="0" smtClean="0"/>
              <a:t> 2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D varies, A &amp; B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varies =&gt; no more unique cause, due to </a:t>
            </a:r>
            <a:r>
              <a:rPr lang="fr-FR" baseline="0" dirty="0" err="1" smtClean="0"/>
              <a:t>masking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But </a:t>
            </a:r>
            <a:r>
              <a:rPr lang="fr-FR" baseline="0" dirty="0" err="1" smtClean="0"/>
              <a:t>actually</a:t>
            </a:r>
            <a:r>
              <a:rPr lang="fr-FR" baseline="0" dirty="0" smtClean="0"/>
              <a:t>, unique-cause &amp; </a:t>
            </a:r>
            <a:r>
              <a:rPr lang="fr-FR" baseline="0" dirty="0" err="1" smtClean="0"/>
              <a:t>masking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reveal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error</a:t>
            </a:r>
            <a:r>
              <a:rPr lang="fr-FR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E3BC45-EE4F-41CC-BE50-BC5D492394D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13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Note:</a:t>
            </a:r>
            <a:r>
              <a:rPr lang="fr-FR" baseline="0" dirty="0" smtClean="0"/>
              <a:t> </a:t>
            </a:r>
            <a:r>
              <a:rPr lang="en-US" baseline="0" dirty="0" smtClean="0"/>
              <a:t>structural coverage is a measure</a:t>
            </a:r>
          </a:p>
          <a:p>
            <a:r>
              <a:rPr lang="fr-FR" baseline="0" dirty="0" smtClean="0"/>
              <a:t>Structural </a:t>
            </a:r>
            <a:r>
              <a:rPr lang="fr-FR" baseline="0" dirty="0" err="1" smtClean="0"/>
              <a:t>coverage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starts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requirements</a:t>
            </a:r>
            <a:r>
              <a:rPr lang="fr-FR" baseline="0" dirty="0" smtClean="0"/>
              <a:t>, structural-</a:t>
            </a:r>
            <a:r>
              <a:rPr lang="fr-FR" baseline="0" dirty="0" err="1" smtClean="0"/>
              <a:t>testing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code !</a:t>
            </a:r>
          </a:p>
          <a:p>
            <a:r>
              <a:rPr lang="fr-FR" baseline="0" dirty="0" err="1" smtClean="0"/>
              <a:t>Statement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coverage</a:t>
            </a:r>
            <a:r>
              <a:rPr lang="fr-FR" baseline="0" dirty="0" smtClean="0"/>
              <a:t>: the </a:t>
            </a:r>
            <a:r>
              <a:rPr lang="fr-FR" baseline="0" dirty="0" err="1" smtClean="0"/>
              <a:t>weakest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a test, one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cover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statement</a:t>
            </a:r>
            <a:r>
              <a:rPr lang="fr-FR" baseline="0" dirty="0" smtClean="0"/>
              <a:t>, but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miss the </a:t>
            </a:r>
            <a:r>
              <a:rPr lang="fr-FR" baseline="0" dirty="0" err="1" smtClean="0"/>
              <a:t>fact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coded-bool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wrong</a:t>
            </a:r>
            <a:r>
              <a:rPr lang="fr-FR" baseline="0" dirty="0" smtClean="0"/>
              <a:t>. For if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simple-</a:t>
            </a:r>
            <a:r>
              <a:rPr lang="fr-FR" baseline="0" dirty="0" err="1" smtClean="0"/>
              <a:t>branch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miss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the « </a:t>
            </a:r>
            <a:r>
              <a:rPr lang="fr-FR" baseline="0" dirty="0" err="1" smtClean="0"/>
              <a:t>else</a:t>
            </a:r>
            <a:r>
              <a:rPr lang="fr-FR" baseline="0" smtClean="0"/>
              <a:t> ».</a:t>
            </a:r>
          </a:p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E3BC45-EE4F-41CC-BE50-BC5D492394D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2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74" descr="C:\Data\Marcom\Product Marketing\Images et Photos\et-trans-1280-10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685800" y="2571750"/>
            <a:ext cx="7772400" cy="1143000"/>
          </a:xfrm>
        </p:spPr>
        <p:txBody>
          <a:bodyPr/>
          <a:lstStyle>
            <a:lvl1pPr algn="ctr">
              <a:defRPr sz="4000">
                <a:solidFill>
                  <a:srgbClr val="FF660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5" name="Rectangle 104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0"/>
            <a:ext cx="21907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4198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305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7826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2C7F6">
                  <a:alpha val="5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6597650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C4135434-0FAD-44F3-9057-D4D6775E5DB9}" type="slidenum">
              <a:rPr lang="en-US" sz="1000">
                <a:latin typeface="Arial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000">
              <a:latin typeface="Arial" charset="0"/>
            </a:endParaRP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705600"/>
            <a:ext cx="77724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6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30" name="Picture 21" descr="ET-quadri-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6461125"/>
            <a:ext cx="914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31" descr="D:\GRAPHICS\old\Ppt Presentations\pptcorner\pptcorner-smal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905000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r-F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9900"/>
        </a:buClr>
        <a:buSzPct val="80000"/>
        <a:buFont typeface="Webdings" pitchFamily="18" charset="2"/>
        <a:buChar char="4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Font typeface="Webdings" pitchFamily="18" charset="2"/>
        <a:buChar char="4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9900"/>
        </a:buClr>
        <a:buSzPct val="80000"/>
        <a:buFont typeface="Webdings" pitchFamily="18" charset="2"/>
        <a:buChar char="4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99"/>
        </a:buClr>
        <a:buSzPct val="80000"/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SzPct val="60000"/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SzPct val="60000"/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SzPct val="60000"/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SzPct val="60000"/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FFCC00"/>
        </a:buClr>
        <a:buSzPct val="60000"/>
        <a:buFont typeface="Webdings" pitchFamily="18" charset="2"/>
        <a:buChar char="4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" name="Rectangle 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MC/DC</a:t>
            </a:r>
            <a:endParaRPr lang="en-US" dirty="0"/>
          </a:p>
        </p:txBody>
      </p:sp>
      <p:sp>
        <p:nvSpPr>
          <p:cNvPr id="3075" name="Rectangle 8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Gate : </a:t>
            </a:r>
            <a:r>
              <a:rPr lang="en-US" dirty="0" err="1" smtClean="0"/>
              <a:t>Minimun</a:t>
            </a:r>
            <a:r>
              <a:rPr lang="en-US" dirty="0" smtClean="0"/>
              <a:t> Set of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5429256" y="1428736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Arc 13"/>
          <p:cNvSpPr/>
          <p:nvPr/>
        </p:nvSpPr>
        <p:spPr bwMode="auto">
          <a:xfrm>
            <a:off x="4143372" y="1785926"/>
            <a:ext cx="357190" cy="857256"/>
          </a:xfrm>
          <a:prstGeom prst="arc">
            <a:avLst>
              <a:gd name="adj1" fmla="val 16200000"/>
              <a:gd name="adj2" fmla="val 553826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164864" cy="313754"/>
          </a:xfrm>
          <a:prstGeom prst="bentConnector3">
            <a:avLst>
              <a:gd name="adj1" fmla="val 1138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T	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T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164864" cy="472064"/>
          </a:xfrm>
          <a:prstGeom prst="bentConnector3">
            <a:avLst>
              <a:gd name="adj1" fmla="val 1198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logic, with its inputs from </a:t>
            </a:r>
            <a:r>
              <a:rPr lang="en-US" dirty="0" err="1" smtClean="0"/>
              <a:t>req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5" y="3857628"/>
            <a:ext cx="7116049" cy="2547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1604" y="1785926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2371547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F</a:t>
            </a: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243423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T T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masked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1604" y="1785926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2371547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F</a:t>
            </a: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243423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T T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MC/DC : AND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1604" y="1785926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en-US" sz="1800" b="1" dirty="0" smtClean="0">
              <a:solidFill>
                <a:schemeClr val="tx2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2371547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F</a:t>
            </a: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243423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T T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4357694"/>
            <a:ext cx="6629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Unmasked case provide MC/DC for “AND”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Determination of MC/DC: 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1604" y="1785926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en-US" sz="1800" b="1" dirty="0" smtClean="0">
              <a:solidFill>
                <a:schemeClr val="tx2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strike="sngStrik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strike="sngStrik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2371547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T 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1800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243423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1 2 3 4 5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T T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4357694"/>
            <a:ext cx="7177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1, 3 and 2 or 5 provide MC/DC for “OR”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confirmation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8028574" cy="187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571604" y="1785926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2371547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</a:t>
            </a:r>
          </a:p>
          <a:p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5140" y="243423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1 2 3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5</a:t>
            </a:r>
          </a:p>
          <a:p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 F T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4214818"/>
            <a:ext cx="4572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1, 2, 3 satisfy MC/DC. </a:t>
            </a:r>
          </a:p>
          <a:p>
            <a:r>
              <a:rPr lang="en-US" dirty="0" smtClean="0"/>
              <a:t>Test 4 doest not contribute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Expressions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071538" y="1381533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071538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049946" y="2357430"/>
            <a:ext cx="2307740" cy="31375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357422" y="1393017"/>
            <a:ext cx="15001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X &gt; 30</a:t>
            </a:r>
            <a:endParaRPr lang="en-US" dirty="0"/>
          </a:p>
        </p:txBody>
      </p:sp>
      <p:cxnSp>
        <p:nvCxnSpPr>
          <p:cNvPr id="17" name="Straight Connector 16"/>
          <p:cNvCxnSpPr>
            <a:stCxn id="6" idx="3"/>
            <a:endCxn id="14" idx="1"/>
          </p:cNvCxnSpPr>
          <p:nvPr/>
        </p:nvCxnSpPr>
        <p:spPr bwMode="auto">
          <a:xfrm>
            <a:off x="2049946" y="1623849"/>
            <a:ext cx="307476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hape 18"/>
          <p:cNvCxnSpPr>
            <a:stCxn id="14" idx="3"/>
          </p:cNvCxnSpPr>
          <p:nvPr/>
        </p:nvCxnSpPr>
        <p:spPr bwMode="auto">
          <a:xfrm>
            <a:off x="3857620" y="1623850"/>
            <a:ext cx="500066" cy="3763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285852" y="3929066"/>
          <a:ext cx="6096000" cy="221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Test 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X =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X = 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X =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X =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Cause </a:t>
            </a:r>
            <a:r>
              <a:rPr lang="en-US" dirty="0" err="1" smtClean="0"/>
              <a:t>vs</a:t>
            </a:r>
            <a:r>
              <a:rPr lang="en-US" dirty="0" smtClean="0"/>
              <a:t> Masking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7" y="785794"/>
            <a:ext cx="806447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29000"/>
            <a:ext cx="845125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MC/DC of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00570"/>
            <a:ext cx="8763000" cy="1519230"/>
          </a:xfrm>
        </p:spPr>
        <p:txBody>
          <a:bodyPr/>
          <a:lstStyle/>
          <a:p>
            <a:r>
              <a:rPr lang="en-US" dirty="0" smtClean="0"/>
              <a:t>There is no missing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00108"/>
            <a:ext cx="690395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MC/DC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MC/DC is a structural coverage that ensures:</a:t>
            </a:r>
          </a:p>
          <a:p>
            <a:pPr lvl="1"/>
            <a:r>
              <a:rPr lang="en-US" dirty="0" smtClean="0"/>
              <a:t>That decisions take true and false values</a:t>
            </a:r>
          </a:p>
          <a:p>
            <a:pPr lvl="1"/>
            <a:r>
              <a:rPr lang="en-US" dirty="0" smtClean="0"/>
              <a:t>That  conditions are exercised independently</a:t>
            </a:r>
          </a:p>
          <a:p>
            <a:r>
              <a:rPr lang="en-US" dirty="0" smtClean="0"/>
              <a:t>If ( A or C ) </a:t>
            </a:r>
            <a:r>
              <a:rPr lang="en-US" dirty="0" smtClean="0">
                <a:sym typeface="Wingdings" pitchFamily="2" charset="2"/>
              </a:rPr>
              <a:t> “A or C” is the decision, “A” &amp; “C” are the conditions</a:t>
            </a:r>
          </a:p>
          <a:p>
            <a:r>
              <a:rPr lang="en-US" dirty="0" smtClean="0">
                <a:sym typeface="Wingdings" pitchFamily="2" charset="2"/>
              </a:rPr>
              <a:t>The independence is also called the “unique cause”, but it cannot be always shown due to masking problem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There is a way to resolved it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test case: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866764"/>
          </a:xfrm>
        </p:spPr>
        <p:txBody>
          <a:bodyPr/>
          <a:lstStyle/>
          <a:p>
            <a:r>
              <a:rPr lang="en-US" dirty="0" smtClean="0"/>
              <a:t>Changing test case 2 from </a:t>
            </a:r>
            <a:r>
              <a:rPr lang="en-US" b="1" dirty="0" smtClean="0"/>
              <a:t>FTFT</a:t>
            </a:r>
            <a:r>
              <a:rPr lang="en-US" dirty="0" smtClean="0"/>
              <a:t> to </a:t>
            </a:r>
            <a:r>
              <a:rPr lang="en-US" b="1" dirty="0" smtClean="0"/>
              <a:t>TFFT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2000240"/>
            <a:ext cx="7503899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 bwMode="auto">
          <a:xfrm>
            <a:off x="2643174" y="2143116"/>
            <a:ext cx="142876" cy="34290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786322"/>
            <a:ext cx="8763000" cy="12334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Ex 2A, only D changes, while in Ex 2, A &amp; B also changes</a:t>
            </a:r>
          </a:p>
          <a:p>
            <a:r>
              <a:rPr lang="en-US" dirty="0" smtClean="0"/>
              <a:t>Either “unique cause” or “masking” approaches detects the same errors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6"/>
            <a:ext cx="840677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428596" y="3000372"/>
            <a:ext cx="8166295" cy="1500198"/>
            <a:chOff x="428596" y="3000372"/>
            <a:chExt cx="8166295" cy="150019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8596" y="3000372"/>
              <a:ext cx="8166295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 bwMode="auto">
            <a:xfrm>
              <a:off x="3714744" y="3786190"/>
              <a:ext cx="571504" cy="642942"/>
            </a:xfrm>
            <a:prstGeom prst="rect">
              <a:avLst/>
            </a:prstGeom>
            <a:solidFill>
              <a:schemeClr val="tx2">
                <a:lumMod val="25000"/>
                <a:lumOff val="75000"/>
                <a:alpha val="15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715272" y="3786190"/>
              <a:ext cx="571504" cy="642942"/>
            </a:xfrm>
            <a:prstGeom prst="rect">
              <a:avLst/>
            </a:prstGeom>
            <a:solidFill>
              <a:schemeClr val="tx2">
                <a:lumMod val="25000"/>
                <a:lumOff val="75000"/>
                <a:alpha val="15000"/>
              </a:schemeClr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Black-Box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black-box testing ?</a:t>
            </a:r>
          </a:p>
          <a:p>
            <a:pPr lvl="1"/>
            <a:r>
              <a:rPr lang="en-US" dirty="0" smtClean="0"/>
              <a:t>That is, not visibility on the code</a:t>
            </a:r>
          </a:p>
          <a:p>
            <a:r>
              <a:rPr lang="en-US" dirty="0" smtClean="0"/>
              <a:t>Then :</a:t>
            </a:r>
          </a:p>
          <a:p>
            <a:pPr lvl="1"/>
            <a:r>
              <a:rPr lang="en-US" dirty="0" smtClean="0"/>
              <a:t>Either the requirements are sufficiently explicit &amp; close to the code, that is: the requirements and code represent exactly the same logical function </a:t>
            </a:r>
            <a:r>
              <a:rPr lang="en-US" dirty="0" smtClean="0">
                <a:sym typeface="Wingdings" pitchFamily="2" charset="2"/>
              </a:rPr>
              <a:t> OK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There is a difference. In which case, you need to ask help from dev, knowing that they should not provide exactly the example or the logic…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steps method (</a:t>
            </a:r>
            <a:r>
              <a:rPr lang="en-US" dirty="0" err="1" smtClean="0"/>
              <a:t>Nasa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representation of the source/logic</a:t>
            </a:r>
          </a:p>
          <a:p>
            <a:r>
              <a:rPr lang="en-US" dirty="0" smtClean="0"/>
              <a:t>Indentify the test inputs from requirements-based tests</a:t>
            </a:r>
          </a:p>
          <a:p>
            <a:r>
              <a:rPr lang="en-US" dirty="0" smtClean="0"/>
              <a:t>Eliminate masked test case</a:t>
            </a:r>
          </a:p>
          <a:p>
            <a:r>
              <a:rPr lang="en-US" dirty="0" smtClean="0"/>
              <a:t>Determine MC/DC based on blocks specificities (And, or, if, …)</a:t>
            </a:r>
          </a:p>
          <a:p>
            <a:r>
              <a:rPr lang="en-US" dirty="0" smtClean="0"/>
              <a:t>Examine outputs of the tests to confirm correct operation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And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And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28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9256" y="142873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And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28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9256" y="142873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And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285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9256" y="142873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And 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1 2 3 4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T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9256" y="1428736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1 2 3 4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Minimun</a:t>
            </a:r>
            <a:r>
              <a:rPr lang="en-US" dirty="0" smtClean="0"/>
              <a:t> Set of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43314"/>
            <a:ext cx="8763000" cy="23764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Esterel Technologies - An ISO 9001:2008 Certified Company - Confidential &amp; Proprietary</a:t>
            </a:r>
            <a:endParaRPr lang="en-US"/>
          </a:p>
        </p:txBody>
      </p:sp>
      <p:sp>
        <p:nvSpPr>
          <p:cNvPr id="5" name="Flowchart: Delay 4"/>
          <p:cNvSpPr/>
          <p:nvPr/>
        </p:nvSpPr>
        <p:spPr bwMode="auto">
          <a:xfrm>
            <a:off x="4357686" y="1785926"/>
            <a:ext cx="1000132" cy="857256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entagon 5"/>
          <p:cNvSpPr/>
          <p:nvPr/>
        </p:nvSpPr>
        <p:spPr bwMode="auto">
          <a:xfrm>
            <a:off x="1357290" y="135729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</a:t>
            </a:r>
          </a:p>
        </p:txBody>
      </p:sp>
      <p:sp>
        <p:nvSpPr>
          <p:cNvPr id="7" name="Pentagon 6"/>
          <p:cNvSpPr/>
          <p:nvPr/>
        </p:nvSpPr>
        <p:spPr bwMode="auto">
          <a:xfrm>
            <a:off x="1357290" y="242886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7143768" y="1972238"/>
            <a:ext cx="978408" cy="484632"/>
          </a:xfrm>
          <a:prstGeom prst="homePlat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</a:t>
            </a:r>
          </a:p>
        </p:txBody>
      </p:sp>
      <p:cxnSp>
        <p:nvCxnSpPr>
          <p:cNvPr id="10" name="Elbow Connector 9"/>
          <p:cNvCxnSpPr/>
          <p:nvPr/>
        </p:nvCxnSpPr>
        <p:spPr bwMode="auto">
          <a:xfrm>
            <a:off x="5357818" y="2213760"/>
            <a:ext cx="178595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Elbow Connector 12"/>
          <p:cNvCxnSpPr>
            <a:stCxn id="6" idx="3"/>
          </p:cNvCxnSpPr>
          <p:nvPr/>
        </p:nvCxnSpPr>
        <p:spPr bwMode="auto">
          <a:xfrm>
            <a:off x="2335698" y="1599614"/>
            <a:ext cx="2021988" cy="47206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Elbow Connector 14"/>
          <p:cNvCxnSpPr>
            <a:stCxn id="7" idx="3"/>
          </p:cNvCxnSpPr>
          <p:nvPr/>
        </p:nvCxnSpPr>
        <p:spPr bwMode="auto">
          <a:xfrm flipV="1">
            <a:off x="2335698" y="2357430"/>
            <a:ext cx="2021988" cy="313754"/>
          </a:xfrm>
          <a:prstGeom prst="bentConnector3">
            <a:avLst>
              <a:gd name="adj1" fmla="val 2157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7488" y="1347774"/>
            <a:ext cx="1500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4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T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29256" y="1428736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1 2 </a:t>
            </a:r>
            <a:r>
              <a:rPr 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4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 F </a:t>
            </a:r>
            <a:r>
              <a:rPr lang="en-US" b="1" dirty="0" err="1" smtClean="0">
                <a:solidFill>
                  <a:schemeClr val="tx2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rel SCADE Nov09">
  <a:themeElements>
    <a:clrScheme name="">
      <a:dk1>
        <a:srgbClr val="000000"/>
      </a:dk1>
      <a:lt1>
        <a:srgbClr val="FFFFFF"/>
      </a:lt1>
      <a:dk2>
        <a:srgbClr val="062B4C"/>
      </a:dk2>
      <a:lt2>
        <a:srgbClr val="3B3B3B"/>
      </a:lt2>
      <a:accent1>
        <a:srgbClr val="FF660F"/>
      </a:accent1>
      <a:accent2>
        <a:srgbClr val="FFD90E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C40C"/>
      </a:accent6>
      <a:hlink>
        <a:srgbClr val="6BB300"/>
      </a:hlink>
      <a:folHlink>
        <a:srgbClr val="1791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Esterel SCADE Nov09</Template>
  <TotalTime>5661</TotalTime>
  <Words>1049</Words>
  <Application>Microsoft Office PowerPoint</Application>
  <PresentationFormat>On-screen Show (4:3)</PresentationFormat>
  <Paragraphs>200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Esterel SCADE Nov09</vt:lpstr>
      <vt:lpstr>MC/DC</vt:lpstr>
      <vt:lpstr>MC/DC</vt:lpstr>
      <vt:lpstr>The 5 steps method (Nasa)</vt:lpstr>
      <vt:lpstr>The And Gate</vt:lpstr>
      <vt:lpstr>The And Gate</vt:lpstr>
      <vt:lpstr>The And Gate</vt:lpstr>
      <vt:lpstr>The And Gate</vt:lpstr>
      <vt:lpstr>The And Gate</vt:lpstr>
      <vt:lpstr>Minimun Set of Test</vt:lpstr>
      <vt:lpstr>Or Gate : Minimun Set of Test</vt:lpstr>
      <vt:lpstr>Example of logic, with its inputs from req</vt:lpstr>
      <vt:lpstr>Reporting tests</vt:lpstr>
      <vt:lpstr>Identifying masked case</vt:lpstr>
      <vt:lpstr>Determination of MC/DC : AND</vt:lpstr>
      <vt:lpstr>Determination of MC/DC: OR</vt:lpstr>
      <vt:lpstr>Output confirmation</vt:lpstr>
      <vt:lpstr>Using Expressions</vt:lpstr>
      <vt:lpstr>Unique Cause vs Masking</vt:lpstr>
      <vt:lpstr>MC/DC of gates</vt:lpstr>
      <vt:lpstr>Changing test case: impact</vt:lpstr>
      <vt:lpstr>Result</vt:lpstr>
      <vt:lpstr>Black-Box Testing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presentation title here: 40pt Arial bold/shadow</dc:title>
  <dc:creator>Fr-Xavier Fornari</dc:creator>
  <cp:lastModifiedBy>Xavier FORNARI</cp:lastModifiedBy>
  <cp:revision>45</cp:revision>
  <dcterms:created xsi:type="dcterms:W3CDTF">2010-08-19T04:17:39Z</dcterms:created>
  <dcterms:modified xsi:type="dcterms:W3CDTF">2013-02-21T13:05:52Z</dcterms:modified>
</cp:coreProperties>
</file>